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7" r:id="rId12"/>
    <p:sldId id="268" r:id="rId13"/>
    <p:sldId id="269" r:id="rId14"/>
    <p:sldId id="270" r:id="rId15"/>
    <p:sldId id="271" r:id="rId16"/>
    <p:sldId id="273" r:id="rId17"/>
    <p:sldId id="275" r:id="rId18"/>
    <p:sldId id="272" r:id="rId19"/>
    <p:sldId id="299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98" r:id="rId30"/>
    <p:sldId id="286" r:id="rId31"/>
    <p:sldId id="285" r:id="rId32"/>
    <p:sldId id="287" r:id="rId33"/>
    <p:sldId id="288" r:id="rId34"/>
    <p:sldId id="301" r:id="rId35"/>
    <p:sldId id="300" r:id="rId36"/>
    <p:sldId id="289" r:id="rId37"/>
    <p:sldId id="302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A847CFC-816F-41D0-AAC0-9BF4FEBC753E}" type="datetimeFigureOut">
              <a:rPr lang="es-ES" smtClean="0"/>
              <a:t>02/11/2021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02/11/2021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02/11/2021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02/11/2021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02/11/2021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02/11/2021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02/11/2021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02/11/2021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02/11/2021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A847CFC-816F-41D0-AAC0-9BF4FEBC753E}" type="datetimeFigureOut">
              <a:rPr lang="es-ES" smtClean="0"/>
              <a:t>02/11/2021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A847CFC-816F-41D0-AAC0-9BF4FEBC753E}" type="datetimeFigureOut">
              <a:rPr lang="es-ES" smtClean="0"/>
              <a:t>02/11/2021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A847CFC-816F-41D0-AAC0-9BF4FEBC753E}" type="datetimeFigureOut">
              <a:rPr lang="es-ES" smtClean="0"/>
              <a:t>02/11/2021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TEMA 1</a:t>
            </a:r>
            <a:endParaRPr lang="es-ES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59632" y="2348880"/>
            <a:ext cx="6400800" cy="3672408"/>
          </a:xfrm>
        </p:spPr>
        <p:txBody>
          <a:bodyPr>
            <a:normAutofit fontScale="62500" lnSpcReduction="20000"/>
          </a:bodyPr>
          <a:lstStyle/>
          <a:p>
            <a:r>
              <a:rPr lang="es-ES" sz="5100" b="1" dirty="0">
                <a:solidFill>
                  <a:srgbClr val="FF0000"/>
                </a:solidFill>
                <a:latin typeface="Comic Sans MS" pitchFamily="66" charset="0"/>
              </a:rPr>
              <a:t>Sistema de </a:t>
            </a:r>
            <a:r>
              <a:rPr lang="es-ES" sz="5100" b="1" dirty="0" err="1">
                <a:solidFill>
                  <a:srgbClr val="FF0000"/>
                </a:solidFill>
                <a:latin typeface="Comic Sans MS" pitchFamily="66" charset="0"/>
              </a:rPr>
              <a:t>triaje</a:t>
            </a:r>
            <a:r>
              <a:rPr lang="es-ES" sz="5100" b="1" dirty="0">
                <a:solidFill>
                  <a:srgbClr val="FF0000"/>
                </a:solidFill>
                <a:latin typeface="Comic Sans MS" pitchFamily="66" charset="0"/>
              </a:rPr>
              <a:t> estructurado </a:t>
            </a:r>
            <a:r>
              <a:rPr lang="es-ES" sz="5100" b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MANCHESTER</a:t>
            </a:r>
            <a:r>
              <a:rPr lang="es-ES" sz="5100" b="1" dirty="0">
                <a:solidFill>
                  <a:srgbClr val="FF0000"/>
                </a:solidFill>
                <a:latin typeface="Comic Sans MS" pitchFamily="66" charset="0"/>
              </a:rPr>
              <a:t> en Urgencias.</a:t>
            </a:r>
          </a:p>
          <a:p>
            <a:r>
              <a:rPr lang="es-ES" sz="5100" b="1" dirty="0">
                <a:solidFill>
                  <a:srgbClr val="FF0000"/>
                </a:solidFill>
                <a:latin typeface="Comic Sans MS" pitchFamily="66" charset="0"/>
              </a:rPr>
              <a:t> </a:t>
            </a:r>
          </a:p>
          <a:p>
            <a:r>
              <a:rPr lang="es-ES" sz="5100" b="1" dirty="0">
                <a:solidFill>
                  <a:srgbClr val="FF0000"/>
                </a:solidFill>
                <a:latin typeface="Comic Sans MS" pitchFamily="66" charset="0"/>
              </a:rPr>
              <a:t>Transferencia de pacientes: sistema de comunicación (</a:t>
            </a:r>
            <a:r>
              <a:rPr lang="es-ES" sz="5100" b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SBAR</a:t>
            </a:r>
            <a:r>
              <a:rPr lang="es-ES" sz="5100" b="1" dirty="0">
                <a:solidFill>
                  <a:srgbClr val="FF0000"/>
                </a:solidFill>
                <a:latin typeface="Comic Sans MS" pitchFamily="66" charset="0"/>
              </a:rPr>
              <a:t>).</a:t>
            </a:r>
          </a:p>
          <a:p>
            <a:r>
              <a:rPr lang="es-ES" b="1" dirty="0"/>
              <a:t> 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53676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Comic Sans MS" pitchFamily="66" charset="0"/>
              </a:rPr>
              <a:t>TRIAJE ESTRUCTURADO</a:t>
            </a:r>
            <a:endParaRPr lang="es-E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b="1" dirty="0" smtClean="0">
                <a:latin typeface="Comic Sans MS" pitchFamily="66" charset="0"/>
              </a:rPr>
              <a:t>Usa escalas validadas, útiles, relevantes y reproducibles</a:t>
            </a:r>
            <a:r>
              <a:rPr lang="es-ES" b="1" dirty="0" smtClean="0">
                <a:latin typeface="Comic Sans MS" pitchFamily="66" charset="0"/>
              </a:rPr>
              <a:t>. </a:t>
            </a:r>
            <a:r>
              <a:rPr lang="es-ES" b="1" dirty="0" smtClean="0">
                <a:solidFill>
                  <a:srgbClr val="FF0000"/>
                </a:solidFill>
                <a:latin typeface="Comic Sans MS" pitchFamily="66" charset="0"/>
              </a:rPr>
              <a:t>5 NIVELES de PRIORIDAD.</a:t>
            </a:r>
            <a:endParaRPr lang="es-ES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s-ES" b="1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s-ES" b="1" dirty="0" smtClean="0">
                <a:latin typeface="Comic Sans MS" pitchFamily="66" charset="0"/>
              </a:rPr>
              <a:t>ATS (Australia).</a:t>
            </a:r>
          </a:p>
          <a:p>
            <a:pPr>
              <a:buFont typeface="Arial" pitchFamily="34" charset="0"/>
              <a:buChar char="•"/>
            </a:pPr>
            <a:r>
              <a:rPr lang="es-ES" b="1" dirty="0" smtClean="0">
                <a:latin typeface="Comic Sans MS" pitchFamily="66" charset="0"/>
              </a:rPr>
              <a:t>CATS (</a:t>
            </a:r>
            <a:r>
              <a:rPr lang="es-ES" b="1" dirty="0" err="1" smtClean="0">
                <a:latin typeface="Comic Sans MS" pitchFamily="66" charset="0"/>
              </a:rPr>
              <a:t>Cadadá</a:t>
            </a:r>
            <a:r>
              <a:rPr lang="es-ES" b="1" dirty="0" smtClean="0">
                <a:latin typeface="Comic Sans MS" pitchFamily="66" charset="0"/>
              </a:rPr>
              <a:t>).</a:t>
            </a:r>
          </a:p>
          <a:p>
            <a:pPr>
              <a:buFont typeface="Arial" pitchFamily="34" charset="0"/>
              <a:buChar char="•"/>
            </a:pPr>
            <a:r>
              <a:rPr lang="es-ES" b="1" dirty="0" smtClean="0">
                <a:solidFill>
                  <a:srgbClr val="FF0000"/>
                </a:solidFill>
                <a:latin typeface="Comic Sans MS" pitchFamily="66" charset="0"/>
              </a:rPr>
              <a:t>MTS</a:t>
            </a:r>
            <a:r>
              <a:rPr lang="es-ES" b="1" dirty="0" smtClean="0">
                <a:latin typeface="Comic Sans MS" pitchFamily="66" charset="0"/>
              </a:rPr>
              <a:t> (Manchester).</a:t>
            </a:r>
          </a:p>
          <a:p>
            <a:pPr>
              <a:buFont typeface="Arial" pitchFamily="34" charset="0"/>
              <a:buChar char="•"/>
            </a:pPr>
            <a:r>
              <a:rPr lang="es-ES" b="1" dirty="0" smtClean="0">
                <a:latin typeface="Comic Sans MS" pitchFamily="66" charset="0"/>
              </a:rPr>
              <a:t>ESI (</a:t>
            </a:r>
            <a:r>
              <a:rPr lang="es-ES" b="1" dirty="0" err="1">
                <a:latin typeface="Comic Sans MS" pitchFamily="66" charset="0"/>
              </a:rPr>
              <a:t>Emergency</a:t>
            </a:r>
            <a:r>
              <a:rPr lang="es-ES" b="1" dirty="0">
                <a:latin typeface="Comic Sans MS" pitchFamily="66" charset="0"/>
              </a:rPr>
              <a:t> </a:t>
            </a:r>
            <a:r>
              <a:rPr lang="es-ES" b="1" dirty="0" err="1">
                <a:latin typeface="Comic Sans MS" pitchFamily="66" charset="0"/>
              </a:rPr>
              <a:t>Severity</a:t>
            </a:r>
            <a:r>
              <a:rPr lang="es-ES" b="1" dirty="0">
                <a:latin typeface="Comic Sans MS" pitchFamily="66" charset="0"/>
              </a:rPr>
              <a:t> </a:t>
            </a:r>
            <a:r>
              <a:rPr lang="es-ES" b="1" dirty="0" err="1">
                <a:latin typeface="Comic Sans MS" pitchFamily="66" charset="0"/>
              </a:rPr>
              <a:t>Index</a:t>
            </a:r>
            <a:r>
              <a:rPr lang="es-ES" b="1" dirty="0" smtClean="0">
                <a:latin typeface="Comic Sans MS" pitchFamily="66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s-ES" b="1" dirty="0" smtClean="0">
                <a:latin typeface="Comic Sans MS" pitchFamily="66" charset="0"/>
              </a:rPr>
              <a:t>SET (Español).</a:t>
            </a:r>
            <a:endParaRPr lang="es-ES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74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1218"/>
          </a:xfrm>
        </p:spPr>
        <p:txBody>
          <a:bodyPr/>
          <a:lstStyle/>
          <a:p>
            <a:r>
              <a:rPr lang="es-ES" b="1" dirty="0" err="1" smtClean="0">
                <a:solidFill>
                  <a:srgbClr val="FF0000"/>
                </a:solidFill>
                <a:latin typeface="Comic Sans MS" pitchFamily="66" charset="0"/>
              </a:rPr>
              <a:t>Triaje</a:t>
            </a:r>
            <a:r>
              <a:rPr lang="es-ES" b="1" dirty="0" smtClean="0">
                <a:solidFill>
                  <a:srgbClr val="FF0000"/>
                </a:solidFill>
                <a:latin typeface="Comic Sans MS" pitchFamily="66" charset="0"/>
              </a:rPr>
              <a:t> avanzado</a:t>
            </a:r>
            <a:endParaRPr lang="es-E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err="1" smtClean="0">
                <a:solidFill>
                  <a:srgbClr val="002060"/>
                </a:solidFill>
                <a:latin typeface="Comic Sans MS" pitchFamily="66" charset="0"/>
              </a:rPr>
              <a:t>Triaje</a:t>
            </a:r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 estructurado con protocolos específicos.</a:t>
            </a:r>
          </a:p>
          <a:p>
            <a:pPr marL="0" indent="0">
              <a:buNone/>
            </a:pPr>
            <a:endParaRPr lang="es-ES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Pruebas complementarias y acciones terapéuticas</a:t>
            </a:r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 previo a la atención médica.</a:t>
            </a:r>
            <a:endParaRPr lang="es-ES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05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 smtClean="0">
                <a:solidFill>
                  <a:srgbClr val="FF0000"/>
                </a:solidFill>
                <a:latin typeface="Comic Sans MS" pitchFamily="66" charset="0"/>
              </a:rPr>
              <a:t>Triaje</a:t>
            </a:r>
            <a:r>
              <a:rPr lang="es-ES" b="1" dirty="0" smtClean="0">
                <a:solidFill>
                  <a:srgbClr val="FF0000"/>
                </a:solidFill>
                <a:latin typeface="Comic Sans MS" pitchFamily="66" charset="0"/>
              </a:rPr>
              <a:t> multidisciplinar</a:t>
            </a:r>
            <a:endParaRPr lang="es-E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Realizado por un </a:t>
            </a:r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equipo</a:t>
            </a:r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 (mínimo, médico y enfermera; </a:t>
            </a:r>
            <a:r>
              <a:rPr lang="es-ES" b="1" dirty="0" err="1" smtClean="0">
                <a:solidFill>
                  <a:srgbClr val="002060"/>
                </a:solidFill>
                <a:latin typeface="Comic Sans MS" pitchFamily="66" charset="0"/>
              </a:rPr>
              <a:t>administratico</a:t>
            </a:r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 TCAE…)</a:t>
            </a:r>
          </a:p>
          <a:p>
            <a:pPr marL="0" indent="0">
              <a:buNone/>
            </a:pPr>
            <a:endParaRPr lang="es-ES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Pruebas complementarias</a:t>
            </a:r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 en la pre-atención médica. </a:t>
            </a:r>
            <a:endParaRPr lang="es-ES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31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FF0000"/>
                </a:solidFill>
                <a:latin typeface="Comic Sans MS" pitchFamily="66" charset="0"/>
              </a:rPr>
              <a:t>Dentro del T. estructurado:</a:t>
            </a:r>
            <a:endParaRPr lang="es-E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TRIAJE BLANCO</a:t>
            </a:r>
            <a:r>
              <a:rPr lang="es-ES" dirty="0" smtClean="0">
                <a:latin typeface="Comic Sans MS" pitchFamily="66" charset="0"/>
              </a:rPr>
              <a:t>: requieren asistencia en urgencia pero no acuden por una urgencia (ingreso, trámite administrativo…).</a:t>
            </a:r>
          </a:p>
          <a:p>
            <a:pPr marL="0" indent="0">
              <a:buNone/>
            </a:pPr>
            <a:endParaRPr lang="es-ES" dirty="0" smtClean="0">
              <a:latin typeface="Comic Sans MS" pitchFamily="66" charset="0"/>
            </a:endParaRPr>
          </a:p>
          <a:p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TRIAJE NEGRO</a:t>
            </a:r>
            <a:r>
              <a:rPr lang="es-ES" dirty="0" smtClean="0">
                <a:latin typeface="Comic Sans MS" pitchFamily="66" charset="0"/>
              </a:rPr>
              <a:t>: (en catástrofe o AMV) fallecido o paciente vivo pero sin posibilidad de sobrevivir (no requiere asistencia).</a:t>
            </a:r>
          </a:p>
        </p:txBody>
      </p:sp>
    </p:spTree>
    <p:extLst>
      <p:ext uri="{BB962C8B-B14F-4D97-AF65-F5344CB8AC3E}">
        <p14:creationId xmlns:p14="http://schemas.microsoft.com/office/powerpoint/2010/main" val="262883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340768"/>
            <a:ext cx="7272809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4653136"/>
            <a:ext cx="3312369" cy="952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08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FF0000"/>
                </a:solidFill>
                <a:latin typeface="Comic Sans MS" pitchFamily="66" charset="0"/>
              </a:rPr>
              <a:t>Son objetivos del </a:t>
            </a:r>
            <a:r>
              <a:rPr lang="es-ES" b="1" dirty="0" err="1" smtClean="0">
                <a:solidFill>
                  <a:srgbClr val="FF0000"/>
                </a:solidFill>
                <a:latin typeface="Comic Sans MS" pitchFamily="66" charset="0"/>
              </a:rPr>
              <a:t>triaje</a:t>
            </a:r>
            <a:r>
              <a:rPr lang="es-ES" b="1" dirty="0" smtClean="0">
                <a:solidFill>
                  <a:srgbClr val="FF0000"/>
                </a:solidFill>
                <a:latin typeface="Comic Sans MS" pitchFamily="66" charset="0"/>
              </a:rPr>
              <a:t>:</a:t>
            </a:r>
            <a:endParaRPr lang="es-E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err="1" smtClean="0">
                <a:latin typeface="Comic Sans MS" pitchFamily="66" charset="0"/>
              </a:rPr>
              <a:t>Indentificar</a:t>
            </a:r>
            <a:r>
              <a:rPr lang="es-ES" dirty="0" smtClean="0">
                <a:latin typeface="Comic Sans MS" pitchFamily="66" charset="0"/>
              </a:rPr>
              <a:t> la emergencia.</a:t>
            </a:r>
          </a:p>
          <a:p>
            <a:r>
              <a:rPr lang="es-ES" dirty="0" smtClean="0">
                <a:latin typeface="Comic Sans MS" pitchFamily="66" charset="0"/>
              </a:rPr>
              <a:t>Priorizar.</a:t>
            </a:r>
          </a:p>
          <a:p>
            <a:r>
              <a:rPr lang="es-ES" dirty="0" smtClean="0">
                <a:latin typeface="Comic Sans MS" pitchFamily="66" charset="0"/>
              </a:rPr>
              <a:t>Evaluación </a:t>
            </a:r>
            <a:r>
              <a:rPr lang="es-ES" dirty="0" err="1" smtClean="0">
                <a:latin typeface="Comic Sans MS" pitchFamily="66" charset="0"/>
              </a:rPr>
              <a:t>contínua</a:t>
            </a:r>
            <a:r>
              <a:rPr lang="es-ES" dirty="0" smtClean="0">
                <a:latin typeface="Comic Sans MS" pitchFamily="66" charset="0"/>
              </a:rPr>
              <a:t>.</a:t>
            </a:r>
          </a:p>
          <a:p>
            <a:r>
              <a:rPr lang="es-ES" dirty="0" smtClean="0">
                <a:latin typeface="Comic Sans MS" pitchFamily="66" charset="0"/>
              </a:rPr>
              <a:t>Asignar el área más adecuada.</a:t>
            </a:r>
          </a:p>
          <a:p>
            <a:r>
              <a:rPr lang="es-ES" dirty="0" smtClean="0">
                <a:latin typeface="Comic Sans MS" pitchFamily="66" charset="0"/>
              </a:rPr>
              <a:t>Informar a paciente y familiares. </a:t>
            </a:r>
          </a:p>
          <a:p>
            <a:r>
              <a:rPr lang="es-ES" dirty="0" smtClean="0">
                <a:latin typeface="Comic Sans MS" pitchFamily="66" charset="0"/>
              </a:rPr>
              <a:t>Corregir situaciones de saturación SUH.</a:t>
            </a:r>
          </a:p>
          <a:p>
            <a:r>
              <a:rPr lang="es-ES" dirty="0" smtClean="0">
                <a:latin typeface="Comic Sans MS" pitchFamily="66" charset="0"/>
              </a:rPr>
              <a:t>Lenguaje común a todos los profesionales.</a:t>
            </a:r>
          </a:p>
          <a:p>
            <a:r>
              <a:rPr lang="es-ES" dirty="0" smtClean="0">
                <a:latin typeface="Comic Sans MS" pitchFamily="66" charset="0"/>
              </a:rPr>
              <a:t>Proporcionar información de actividad. 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267744" y="2996952"/>
            <a:ext cx="424847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rgbClr val="FF0000"/>
                </a:solidFill>
                <a:latin typeface="Comic Sans MS" pitchFamily="66" charset="0"/>
              </a:rPr>
              <a:t>NO ESTABLECE DIAGNÓSTICOS</a:t>
            </a:r>
            <a:endParaRPr lang="es-ES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12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84076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429000"/>
            <a:ext cx="4537670" cy="62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26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1988840"/>
            <a:ext cx="639445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2481094"/>
            <a:ext cx="2621161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577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3" y="849313"/>
            <a:ext cx="6224587" cy="51577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189" y="1371600"/>
            <a:ext cx="1975916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450" y="1371600"/>
            <a:ext cx="1891878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20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2057400"/>
            <a:ext cx="7200801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3861048"/>
            <a:ext cx="6912767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624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7272808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4 Conector recto"/>
          <p:cNvCxnSpPr/>
          <p:nvPr/>
        </p:nvCxnSpPr>
        <p:spPr>
          <a:xfrm>
            <a:off x="1259632" y="566124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Rectángulo"/>
          <p:cNvSpPr/>
          <p:nvPr/>
        </p:nvSpPr>
        <p:spPr>
          <a:xfrm>
            <a:off x="1115616" y="5301208"/>
            <a:ext cx="3672408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660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2336800"/>
            <a:ext cx="6912769" cy="218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3645024"/>
            <a:ext cx="3888432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51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776" y="1340768"/>
            <a:ext cx="654868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391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2454275"/>
            <a:ext cx="6953250" cy="194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32" y="3517615"/>
            <a:ext cx="144016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738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TR. MANCHESTER</a:t>
            </a:r>
            <a:endParaRPr lang="es-ES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2276872"/>
            <a:ext cx="6196405" cy="3603812"/>
          </a:xfrm>
        </p:spPr>
        <p:txBody>
          <a:bodyPr/>
          <a:lstStyle/>
          <a:p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Inicia en 1994</a:t>
            </a:r>
          </a:p>
          <a:p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Se basa en síntomas y signos.</a:t>
            </a:r>
          </a:p>
          <a:p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52 posibles motivos de consulta.</a:t>
            </a:r>
          </a:p>
          <a:p>
            <a:r>
              <a:rPr lang="es-ES" b="1" dirty="0" err="1" smtClean="0">
                <a:solidFill>
                  <a:srgbClr val="002060"/>
                </a:solidFill>
                <a:latin typeface="Comic Sans MS" pitchFamily="66" charset="0"/>
              </a:rPr>
              <a:t>Descriminadores</a:t>
            </a:r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 generales o </a:t>
            </a:r>
            <a:r>
              <a:rPr lang="es-ES" b="1" dirty="0" err="1" smtClean="0">
                <a:solidFill>
                  <a:srgbClr val="002060"/>
                </a:solidFill>
                <a:latin typeface="Comic Sans MS" pitchFamily="66" charset="0"/>
              </a:rPr>
              <a:t>espécíficos</a:t>
            </a:r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r>
              <a:rPr lang="es-ES" b="1" dirty="0">
                <a:solidFill>
                  <a:srgbClr val="002060"/>
                </a:solidFill>
                <a:latin typeface="Comic Sans MS" pitchFamily="66" charset="0"/>
              </a:rPr>
              <a:t>5 Niveles de prioridad</a:t>
            </a:r>
          </a:p>
        </p:txBody>
      </p:sp>
    </p:spTree>
    <p:extLst>
      <p:ext uri="{BB962C8B-B14F-4D97-AF65-F5344CB8AC3E}">
        <p14:creationId xmlns:p14="http://schemas.microsoft.com/office/powerpoint/2010/main" val="33385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2736"/>
            <a:ext cx="6336704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99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60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6912768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4869160"/>
            <a:ext cx="216024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356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1484784"/>
            <a:ext cx="6472064" cy="337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955" y="2132856"/>
            <a:ext cx="6331389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428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FASES DEL TRIAJE</a:t>
            </a:r>
            <a:endParaRPr lang="es-ES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RECEPCIÓN: valoración &lt; 10 min.</a:t>
            </a:r>
          </a:p>
          <a:p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Entrevista: ¿motivo consulta? (&lt;1min, SES).</a:t>
            </a:r>
          </a:p>
          <a:p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Exploración /signos vitales.</a:t>
            </a:r>
          </a:p>
          <a:p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Nivel de prioridad.</a:t>
            </a:r>
          </a:p>
          <a:p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Ubicación.</a:t>
            </a:r>
          </a:p>
          <a:p>
            <a:r>
              <a:rPr lang="es-ES" b="1" dirty="0" err="1" smtClean="0">
                <a:solidFill>
                  <a:srgbClr val="002060"/>
                </a:solidFill>
                <a:latin typeface="Comic Sans MS" pitchFamily="66" charset="0"/>
              </a:rPr>
              <a:t>Reevaculación</a:t>
            </a:r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s-ES" b="1" dirty="0" err="1" smtClean="0">
                <a:solidFill>
                  <a:srgbClr val="002060"/>
                </a:solidFill>
                <a:latin typeface="Comic Sans MS" pitchFamily="66" charset="0"/>
              </a:rPr>
              <a:t>contínua</a:t>
            </a:r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Informar.</a:t>
            </a:r>
            <a:endParaRPr lang="es-ES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04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69674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508340"/>
            <a:ext cx="583264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307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C00000"/>
                </a:solidFill>
                <a:latin typeface="Comic Sans MS" pitchFamily="66" charset="0"/>
              </a:rPr>
              <a:t>URGENCIA</a:t>
            </a:r>
            <a:endParaRPr lang="es-ES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Comic Sans MS" pitchFamily="66" charset="0"/>
              </a:rPr>
              <a:t>OMS</a:t>
            </a:r>
            <a:r>
              <a:rPr lang="es-ES" dirty="0" smtClean="0">
                <a:solidFill>
                  <a:srgbClr val="FF0000"/>
                </a:solidFill>
                <a:latin typeface="Comic Sans MS" pitchFamily="66" charset="0"/>
              </a:rPr>
              <a:t>: </a:t>
            </a:r>
            <a:r>
              <a:rPr lang="es-ES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«aparición 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fortuita (imprevista e inesperada) en cualquier lugar o actividad, de un problema de salud de causa diversa y gravedad variable que genera la conciencia de una </a:t>
            </a:r>
            <a:r>
              <a:rPr lang="es-ES" u="sng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necesidad inminente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de atención por parte del sujeto que lo sufre o de su </a:t>
            </a:r>
            <a:r>
              <a:rPr lang="es-ES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familia».</a:t>
            </a:r>
          </a:p>
          <a:p>
            <a:pPr marL="0" indent="0">
              <a:buNone/>
            </a:pPr>
            <a:endParaRPr lang="es-ES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s-ES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S</a:t>
            </a:r>
            <a:r>
              <a:rPr lang="es-ES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ituación 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clínica con capacidad para generar deterioro o peligro para la salud o la vida del paciente y que requiere atención médica </a:t>
            </a:r>
            <a:r>
              <a:rPr lang="es-ES" b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inmediata</a:t>
            </a:r>
            <a:endParaRPr lang="es-ES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71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3" y="1556792"/>
            <a:ext cx="6224587" cy="44503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248" y="1916832"/>
            <a:ext cx="1975916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450" y="1916832"/>
            <a:ext cx="1891878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195736" y="764704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C00000"/>
                </a:solidFill>
                <a:latin typeface="Comic Sans MS" pitchFamily="66" charset="0"/>
              </a:rPr>
              <a:t>MANCHESTER / SET</a:t>
            </a:r>
            <a:endParaRPr lang="es-ES" sz="3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15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89524"/>
            <a:ext cx="7056784" cy="523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92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  <a:latin typeface="Comic Sans MS" pitchFamily="66" charset="0"/>
              </a:rPr>
              <a:t>TRANSFERENCIA DE PACIENTES</a:t>
            </a:r>
            <a:endParaRPr lang="es-ES" sz="3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56" y="2492896"/>
            <a:ext cx="6196405" cy="282191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" dirty="0" smtClean="0"/>
              <a:t>«</a:t>
            </a:r>
            <a:r>
              <a:rPr lang="es-ES" dirty="0" smtClean="0">
                <a:solidFill>
                  <a:srgbClr val="002060"/>
                </a:solidFill>
                <a:latin typeface="Comic Sans MS" pitchFamily="66" charset="0"/>
              </a:rPr>
              <a:t>El </a:t>
            </a:r>
            <a:r>
              <a:rPr lang="es-ES" dirty="0">
                <a:solidFill>
                  <a:srgbClr val="002060"/>
                </a:solidFill>
                <a:latin typeface="Comic Sans MS" pitchFamily="66" charset="0"/>
              </a:rPr>
              <a:t>acto en el que los profesionales trasladan la responsabilidad de la atención y cuidados de un paciente a otro profesional o grupo de profesionales sanitarios, mediante la transmisión de información clínica de dicho </a:t>
            </a:r>
            <a:r>
              <a:rPr lang="es-ES" dirty="0" smtClean="0">
                <a:solidFill>
                  <a:srgbClr val="002060"/>
                </a:solidFill>
                <a:latin typeface="Comic Sans MS" pitchFamily="66" charset="0"/>
              </a:rPr>
              <a:t>paciente».</a:t>
            </a:r>
          </a:p>
          <a:p>
            <a:pPr marL="0" indent="0" algn="just">
              <a:buNone/>
            </a:pPr>
            <a:endParaRPr lang="es-ES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just"/>
            <a:r>
              <a:rPr lang="es-ES" dirty="0" smtClean="0">
                <a:solidFill>
                  <a:srgbClr val="002060"/>
                </a:solidFill>
                <a:latin typeface="Comic Sans MS" pitchFamily="66" charset="0"/>
              </a:rPr>
              <a:t>70% eventos centinelas con importantes secuelas.</a:t>
            </a:r>
            <a:endParaRPr lang="es-ES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03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Objetivo</a:t>
            </a:r>
            <a:endParaRPr lang="es-ES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56" y="2564904"/>
            <a:ext cx="6196405" cy="1597775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dirty="0" smtClean="0">
                <a:solidFill>
                  <a:srgbClr val="002060"/>
                </a:solidFill>
                <a:latin typeface="Comic Sans MS" pitchFamily="66" charset="0"/>
              </a:rPr>
              <a:t>Crear un marco </a:t>
            </a:r>
            <a:r>
              <a:rPr lang="es-ES" dirty="0">
                <a:solidFill>
                  <a:srgbClr val="002060"/>
                </a:solidFill>
                <a:latin typeface="Comic Sans MS" pitchFamily="66" charset="0"/>
              </a:rPr>
              <a:t>estándar para la comunicación en el momento de traspasos de atención de pacientes</a:t>
            </a:r>
            <a:r>
              <a:rPr lang="es-ES" dirty="0" smtClean="0"/>
              <a:t>. </a:t>
            </a:r>
          </a:p>
          <a:p>
            <a:pPr marL="0" indent="0" algn="ctr">
              <a:buNone/>
            </a:pPr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UN IDIOMA COMÚN. </a:t>
            </a:r>
            <a:endParaRPr lang="es-ES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89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1974850"/>
            <a:ext cx="7232650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931" y="4221088"/>
            <a:ext cx="2388958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324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1482725"/>
            <a:ext cx="7232650" cy="389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6"/>
            <a:ext cx="7000701" cy="75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243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dirty="0" smtClean="0">
                <a:solidFill>
                  <a:srgbClr val="C00000"/>
                </a:solidFill>
                <a:latin typeface="Comic Sans MS" pitchFamily="66" charset="0"/>
              </a:rPr>
              <a:t>Recomendaciones Agencia Calidad Sanitaria Junta </a:t>
            </a:r>
            <a:r>
              <a:rPr lang="es-ES" sz="2800" b="1" dirty="0" err="1" smtClean="0">
                <a:solidFill>
                  <a:srgbClr val="C00000"/>
                </a:solidFill>
                <a:latin typeface="Comic Sans MS" pitchFamily="66" charset="0"/>
              </a:rPr>
              <a:t>Andalucia</a:t>
            </a:r>
            <a:endParaRPr lang="es-ES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 smtClean="0"/>
              <a:t>Lenguaje común (SBAR, ISOBAR…).</a:t>
            </a:r>
          </a:p>
          <a:p>
            <a:r>
              <a:rPr lang="es-ES" dirty="0" smtClean="0"/>
              <a:t>Traspaso en cabecera del paciente.</a:t>
            </a:r>
          </a:p>
          <a:p>
            <a:r>
              <a:rPr lang="es-ES" dirty="0" smtClean="0"/>
              <a:t>Traspaso en presencia de familiar y paciente con </a:t>
            </a:r>
            <a:r>
              <a:rPr lang="es-ES" dirty="0" err="1" smtClean="0"/>
              <a:t>tno</a:t>
            </a:r>
            <a:r>
              <a:rPr lang="es-ES" dirty="0" smtClean="0"/>
              <a:t> neurológico.</a:t>
            </a:r>
          </a:p>
          <a:p>
            <a:r>
              <a:rPr lang="es-ES" dirty="0" smtClean="0"/>
              <a:t>Preservar la intimidad del paciente y confidencialidad de la información.</a:t>
            </a:r>
          </a:p>
          <a:p>
            <a:r>
              <a:rPr lang="es-ES" dirty="0" smtClean="0"/>
              <a:t>Información precisa y pertinente.</a:t>
            </a:r>
          </a:p>
          <a:p>
            <a:r>
              <a:rPr lang="es-ES" dirty="0" smtClean="0"/>
              <a:t>Lenguaje claro y normalizado.</a:t>
            </a:r>
          </a:p>
          <a:p>
            <a:r>
              <a:rPr lang="es-ES" dirty="0" smtClean="0"/>
              <a:t>Tiempo suficiente para preguntas y respuestas.</a:t>
            </a:r>
          </a:p>
          <a:p>
            <a:r>
              <a:rPr lang="es-ES" dirty="0" smtClean="0"/>
              <a:t>Informe de alta completo.</a:t>
            </a:r>
          </a:p>
          <a:p>
            <a:r>
              <a:rPr lang="es-ES" dirty="0" smtClean="0"/>
              <a:t>Entre los centros, fomentar intercomunicación fluida, eficaz y efectiva.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589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75" y="2060848"/>
            <a:ext cx="697865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581" y="3803650"/>
            <a:ext cx="2444300" cy="561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81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3999" cy="712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268760"/>
            <a:ext cx="5832648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283" y="2852936"/>
            <a:ext cx="6031681" cy="856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437112"/>
            <a:ext cx="5832648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093296"/>
            <a:ext cx="5760640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663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632847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90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158875"/>
            <a:ext cx="7056785" cy="454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259632" y="3933056"/>
            <a:ext cx="6840760" cy="14401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25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" y="2098675"/>
            <a:ext cx="7207250" cy="266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56992"/>
            <a:ext cx="1222375" cy="416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68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2117725"/>
            <a:ext cx="7181850" cy="262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365104"/>
            <a:ext cx="2016224" cy="375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230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2155825"/>
            <a:ext cx="7128793" cy="254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933056"/>
            <a:ext cx="12192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21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2152650"/>
            <a:ext cx="7344817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933056"/>
            <a:ext cx="1368152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597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147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835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C00000"/>
                </a:solidFill>
                <a:latin typeface="Comic Sans MS" pitchFamily="66" charset="0"/>
              </a:rPr>
              <a:t>EMERGENCIA</a:t>
            </a:r>
            <a:endParaRPr lang="es-ES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dirty="0" smtClean="0">
                <a:solidFill>
                  <a:srgbClr val="002060"/>
                </a:solidFill>
                <a:latin typeface="Comic Sans MS" pitchFamily="66" charset="0"/>
              </a:rPr>
              <a:t>Criterio temporal: INMEDIATO.</a:t>
            </a:r>
          </a:p>
          <a:p>
            <a:pPr marL="0" indent="0">
              <a:buNone/>
            </a:pPr>
            <a:endParaRPr lang="es-ES" sz="28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s-ES" sz="2800" dirty="0" smtClean="0">
                <a:solidFill>
                  <a:srgbClr val="002060"/>
                </a:solidFill>
                <a:latin typeface="Comic Sans MS" pitchFamily="66" charset="0"/>
              </a:rPr>
              <a:t>Criterio subjetivo: de quien la padece.</a:t>
            </a:r>
          </a:p>
          <a:p>
            <a:pPr marL="0" indent="0">
              <a:buNone/>
            </a:pPr>
            <a:endParaRPr lang="es-ES" sz="28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s-ES" sz="2800" dirty="0" smtClean="0">
                <a:solidFill>
                  <a:srgbClr val="002060"/>
                </a:solidFill>
                <a:latin typeface="Comic Sans MS" pitchFamily="66" charset="0"/>
              </a:rPr>
              <a:t>Criterio objetivo: de quien lo atiende.</a:t>
            </a:r>
          </a:p>
        </p:txBody>
      </p:sp>
    </p:spTree>
    <p:extLst>
      <p:ext uri="{BB962C8B-B14F-4D97-AF65-F5344CB8AC3E}">
        <p14:creationId xmlns:p14="http://schemas.microsoft.com/office/powerpoint/2010/main" val="144467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1772816"/>
            <a:ext cx="7248525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436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7416824" cy="4924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665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55234"/>
          </a:xfrm>
        </p:spPr>
        <p:txBody>
          <a:bodyPr/>
          <a:lstStyle/>
          <a:p>
            <a:r>
              <a:rPr lang="es-ES" b="1" dirty="0" smtClean="0">
                <a:solidFill>
                  <a:srgbClr val="FF0000"/>
                </a:solidFill>
                <a:latin typeface="Comic Sans MS" pitchFamily="66" charset="0"/>
              </a:rPr>
              <a:t>TRIAJE</a:t>
            </a:r>
            <a:endParaRPr lang="es-E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Proporciona grado de </a:t>
            </a:r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objetividad.</a:t>
            </a:r>
          </a:p>
          <a:p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Gestiona</a:t>
            </a:r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 el riesgo clínico de la demanda.</a:t>
            </a:r>
          </a:p>
          <a:p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Categoriza</a:t>
            </a:r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 y determina el tiempo máximo para valorar la urgencia.</a:t>
            </a:r>
          </a:p>
          <a:p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Garantiza una </a:t>
            </a:r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atención precoz y proporcionada</a:t>
            </a:r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 (asigna recursos equitativamente).</a:t>
            </a:r>
            <a:endParaRPr lang="es-ES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07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768752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68" y="2636912"/>
            <a:ext cx="6877050" cy="952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903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179</TotalTime>
  <Words>531</Words>
  <Application>Microsoft Office PowerPoint</Application>
  <PresentationFormat>Presentación en pantalla (4:3)</PresentationFormat>
  <Paragraphs>82</Paragraphs>
  <Slides>45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46" baseType="lpstr">
      <vt:lpstr>Chincheta</vt:lpstr>
      <vt:lpstr>TEMA 1</vt:lpstr>
      <vt:lpstr>Presentación de PowerPoint</vt:lpstr>
      <vt:lpstr>URGENCIA</vt:lpstr>
      <vt:lpstr>Presentación de PowerPoint</vt:lpstr>
      <vt:lpstr>EMERGENCIA</vt:lpstr>
      <vt:lpstr>Presentación de PowerPoint</vt:lpstr>
      <vt:lpstr>Presentación de PowerPoint</vt:lpstr>
      <vt:lpstr>TRIAJE</vt:lpstr>
      <vt:lpstr>Presentación de PowerPoint</vt:lpstr>
      <vt:lpstr>TRIAJE ESTRUCTURADO</vt:lpstr>
      <vt:lpstr>Triaje avanzado</vt:lpstr>
      <vt:lpstr>Triaje multidisciplinar</vt:lpstr>
      <vt:lpstr>Dentro del T. estructurado:</vt:lpstr>
      <vt:lpstr>Presentación de PowerPoint</vt:lpstr>
      <vt:lpstr>Son objetivos del triaje: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TR. MANCHESTER</vt:lpstr>
      <vt:lpstr>Presentación de PowerPoint</vt:lpstr>
      <vt:lpstr>Presentación de PowerPoint</vt:lpstr>
      <vt:lpstr>Presentación de PowerPoint</vt:lpstr>
      <vt:lpstr>Presentación de PowerPoint</vt:lpstr>
      <vt:lpstr>FASES DEL TRIAJE</vt:lpstr>
      <vt:lpstr>Presentación de PowerPoint</vt:lpstr>
      <vt:lpstr>Presentación de PowerPoint</vt:lpstr>
      <vt:lpstr>Presentación de PowerPoint</vt:lpstr>
      <vt:lpstr>TRANSFERENCIA DE PACIENTES</vt:lpstr>
      <vt:lpstr>Objetivo</vt:lpstr>
      <vt:lpstr>Presentación de PowerPoint</vt:lpstr>
      <vt:lpstr>Presentación de PowerPoint</vt:lpstr>
      <vt:lpstr>Recomendaciones Agencia Calidad Sanitaria Junta Andalucia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1</dc:title>
  <dc:creator>MARTA GIL GALLEGO</dc:creator>
  <cp:lastModifiedBy>MARTA GIL GALLEGO</cp:lastModifiedBy>
  <cp:revision>17</cp:revision>
  <dcterms:created xsi:type="dcterms:W3CDTF">2021-11-01T21:24:50Z</dcterms:created>
  <dcterms:modified xsi:type="dcterms:W3CDTF">2021-11-02T16:40:13Z</dcterms:modified>
</cp:coreProperties>
</file>